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4" r:id="rId2"/>
    <p:sldId id="256" r:id="rId3"/>
    <p:sldId id="257" r:id="rId4"/>
    <p:sldId id="263" r:id="rId5"/>
    <p:sldId id="258" r:id="rId6"/>
    <p:sldId id="260" r:id="rId7"/>
    <p:sldId id="261" r:id="rId8"/>
  </p:sldIdLst>
  <p:sldSz cx="13004800" cy="9753600"/>
  <p:notesSz cx="6735763" cy="9866313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234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Brødtekst, niveau et</a:t>
            </a:r>
          </a:p>
          <a:p>
            <a:pPr lvl="1">
              <a:defRPr sz="1800"/>
            </a:pPr>
            <a:r>
              <a:rPr sz="3200"/>
              <a:t>Brødtekst, niveau to</a:t>
            </a:r>
          </a:p>
          <a:p>
            <a:pPr lvl="2">
              <a:defRPr sz="1800"/>
            </a:pPr>
            <a:r>
              <a:rPr sz="3200"/>
              <a:t>Brødtekst, niveau tre</a:t>
            </a:r>
          </a:p>
          <a:p>
            <a:pPr lvl="3">
              <a:defRPr sz="1800"/>
            </a:pPr>
            <a:r>
              <a:rPr sz="3200"/>
              <a:t>Brødtekst, niveau fire</a:t>
            </a:r>
          </a:p>
          <a:p>
            <a:pPr lvl="4">
              <a:defRPr sz="1800"/>
            </a:pPr>
            <a:r>
              <a:rPr sz="3200"/>
              <a:t>Brødtekst, niveau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Titeltekst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Brødtekst, niveau et</a:t>
            </a:r>
          </a:p>
          <a:p>
            <a:pPr lvl="1">
              <a:defRPr sz="1800"/>
            </a:pPr>
            <a:r>
              <a:rPr sz="3200"/>
              <a:t>Brødtekst, niveau to</a:t>
            </a:r>
          </a:p>
          <a:p>
            <a:pPr lvl="2">
              <a:defRPr sz="1800"/>
            </a:pPr>
            <a:r>
              <a:rPr sz="3200"/>
              <a:t>Brødtekst, niveau tre</a:t>
            </a:r>
          </a:p>
          <a:p>
            <a:pPr lvl="3">
              <a:defRPr sz="1800"/>
            </a:pPr>
            <a:r>
              <a:rPr sz="3200"/>
              <a:t>Brødtekst, niveau fire</a:t>
            </a:r>
          </a:p>
          <a:p>
            <a:pPr lvl="4">
              <a:defRPr sz="1800"/>
            </a:pPr>
            <a:r>
              <a:rPr sz="3200"/>
              <a:t>Brødtekst, niveau fem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Brødtekst, niveau et</a:t>
            </a:r>
          </a:p>
          <a:p>
            <a:pPr lvl="1">
              <a:defRPr sz="1800"/>
            </a:pPr>
            <a:r>
              <a:rPr sz="3600"/>
              <a:t>Brødtekst, niveau to</a:t>
            </a:r>
          </a:p>
          <a:p>
            <a:pPr lvl="2">
              <a:defRPr sz="1800"/>
            </a:pPr>
            <a:r>
              <a:rPr sz="3600"/>
              <a:t>Brødtekst, niveau tre</a:t>
            </a:r>
          </a:p>
          <a:p>
            <a:pPr lvl="3">
              <a:defRPr sz="1800"/>
            </a:pPr>
            <a:r>
              <a:rPr sz="3600"/>
              <a:t>Brødtekst, niveau fire</a:t>
            </a:r>
          </a:p>
          <a:p>
            <a:pPr lvl="4">
              <a:defRPr sz="1800"/>
            </a:pPr>
            <a:r>
              <a:rPr sz="3600"/>
              <a:t>Brødtekst, niveau fem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Brødtekst, niveau et</a:t>
            </a:r>
          </a:p>
          <a:p>
            <a:pPr lvl="1">
              <a:defRPr sz="1800"/>
            </a:pPr>
            <a:r>
              <a:rPr sz="2800"/>
              <a:t>Brødtekst, niveau to</a:t>
            </a:r>
          </a:p>
          <a:p>
            <a:pPr lvl="2">
              <a:defRPr sz="1800"/>
            </a:pPr>
            <a:r>
              <a:rPr sz="2800"/>
              <a:t>Brødtekst, niveau tre</a:t>
            </a:r>
          </a:p>
          <a:p>
            <a:pPr lvl="3">
              <a:defRPr sz="1800"/>
            </a:pPr>
            <a:r>
              <a:rPr sz="2800"/>
              <a:t>Brødtekst, niveau fire</a:t>
            </a:r>
          </a:p>
          <a:p>
            <a:pPr lvl="4">
              <a:defRPr sz="1800"/>
            </a:pPr>
            <a:r>
              <a:rPr sz="2800"/>
              <a:t>Brødtekst, niveau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Brødtekst, niveau et</a:t>
            </a:r>
          </a:p>
          <a:p>
            <a:pPr lvl="1">
              <a:defRPr sz="1800"/>
            </a:pPr>
            <a:r>
              <a:rPr sz="3600"/>
              <a:t>Brødtekst, niveau to</a:t>
            </a:r>
          </a:p>
          <a:p>
            <a:pPr lvl="2">
              <a:defRPr sz="1800"/>
            </a:pPr>
            <a:r>
              <a:rPr sz="3600"/>
              <a:t>Brødtekst, niveau tre</a:t>
            </a:r>
          </a:p>
          <a:p>
            <a:pPr lvl="3">
              <a:defRPr sz="1800"/>
            </a:pPr>
            <a:r>
              <a:rPr sz="3600"/>
              <a:t>Brødtekst, niveau fire</a:t>
            </a:r>
          </a:p>
          <a:p>
            <a:pPr lvl="4">
              <a:defRPr sz="1800"/>
            </a:pPr>
            <a:r>
              <a:rPr sz="3600"/>
              <a:t>Brødtekst, niveau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Brødtekst, niveau et</a:t>
            </a:r>
          </a:p>
          <a:p>
            <a:pPr lvl="1">
              <a:defRPr sz="1800"/>
            </a:pPr>
            <a:r>
              <a:rPr sz="3600"/>
              <a:t>Brødtekst, niveau to</a:t>
            </a:r>
          </a:p>
          <a:p>
            <a:pPr lvl="2">
              <a:defRPr sz="1800"/>
            </a:pPr>
            <a:r>
              <a:rPr sz="3600"/>
              <a:t>Brødtekst, niveau tre</a:t>
            </a:r>
          </a:p>
          <a:p>
            <a:pPr lvl="3">
              <a:defRPr sz="1800"/>
            </a:pPr>
            <a:r>
              <a:rPr sz="3600"/>
              <a:t>Brødtekst, niveau fire</a:t>
            </a:r>
          </a:p>
          <a:p>
            <a:pPr lvl="4">
              <a:defRPr sz="1800"/>
            </a:pPr>
            <a:r>
              <a:rPr sz="3600"/>
              <a:t>Brødtekst, niveau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97" y="0"/>
            <a:ext cx="5662304" cy="10222754"/>
          </a:xfrm>
          <a:prstGeom prst="rect">
            <a:avLst/>
          </a:prstGeom>
        </p:spPr>
      </p:pic>
      <p:pic>
        <p:nvPicPr>
          <p:cNvPr id="6146" name="Picture 2" descr="https://static.wixstatic.com/media/07a398_1967b5c1a92b44eb8e7839717a53f49d~mv2.png/v1/fill/w_306,h_25,al_c,usm_0.66_1.00_0.01/07a398_1967b5c1a92b44eb8e7839717a53f49d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11" y="955296"/>
            <a:ext cx="4202989" cy="3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5920" t="11614" r="17475" b="4991"/>
          <a:stretch/>
        </p:blipFill>
        <p:spPr>
          <a:xfrm>
            <a:off x="791569" y="1884641"/>
            <a:ext cx="6172063" cy="61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384" t="62127" r="14901" b="33116"/>
          <a:stretch/>
        </p:blipFill>
        <p:spPr>
          <a:xfrm>
            <a:off x="1" y="8673244"/>
            <a:ext cx="10986447" cy="5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64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7940842" y="1572127"/>
            <a:ext cx="454898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600" b="1" dirty="0" smtClean="0">
                <a:solidFill>
                  <a:srgbClr val="FFFFFF"/>
                </a:solidFill>
              </a:rPr>
              <a:t>НОВИНКА</a:t>
            </a:r>
            <a:r>
              <a:rPr sz="3600" b="1" dirty="0" smtClean="0">
                <a:solidFill>
                  <a:srgbClr val="FFFFFF"/>
                </a:solidFill>
              </a:rPr>
              <a:t>  </a:t>
            </a:r>
            <a:r>
              <a:rPr sz="3600" b="1" dirty="0">
                <a:solidFill>
                  <a:srgbClr val="FFFFFF"/>
                </a:solidFill>
              </a:rPr>
              <a:t>- 2017</a:t>
            </a:r>
          </a:p>
        </p:txBody>
      </p:sp>
      <p:pic>
        <p:nvPicPr>
          <p:cNvPr id="34" name="BME_logo_val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069" y="1572127"/>
            <a:ext cx="5643057" cy="52377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4495731" y="8485455"/>
            <a:ext cx="826508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CD346E"/>
                </a:solidFill>
                <a:latin typeface="Sweetly Broken"/>
                <a:ea typeface="Sweetly Broken"/>
                <a:cs typeface="Sweetly Broken"/>
                <a:sym typeface="Sweetly Broke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000" i="1" dirty="0" smtClean="0">
                <a:solidFill>
                  <a:srgbClr val="CD346E"/>
                </a:solidFill>
              </a:rPr>
              <a:t>Красивые чувственные губы скажут гораздо больше любых слов..</a:t>
            </a:r>
            <a:endParaRPr sz="2000" i="1" dirty="0">
              <a:solidFill>
                <a:srgbClr val="CD346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57" y="2399296"/>
            <a:ext cx="8638376" cy="5921528"/>
          </a:xfrm>
          <a:prstGeom prst="rect">
            <a:avLst/>
          </a:prstGeom>
        </p:spPr>
      </p:pic>
      <p:pic>
        <p:nvPicPr>
          <p:cNvPr id="8" name="Picture 2" descr="Картинки по запросу NEW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18" y="6673723"/>
            <a:ext cx="2655926" cy="12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ME_logo_val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98086" y="185787"/>
            <a:ext cx="3168008" cy="261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Lip balm_sea_külg.psd"/>
          <p:cNvPicPr/>
          <p:nvPr/>
        </p:nvPicPr>
        <p:blipFill>
          <a:blip r:embed="rId4">
            <a:extLst/>
          </a:blip>
          <a:srcRect l="160" t="5430" b="18076"/>
          <a:stretch>
            <a:fillRect/>
          </a:stretch>
        </p:blipFill>
        <p:spPr>
          <a:xfrm rot="20960283">
            <a:off x="3980274" y="1700017"/>
            <a:ext cx="4357720" cy="434375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</p:pic>
      <p:pic>
        <p:nvPicPr>
          <p:cNvPr id="40" name="pasted-image-filtere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40000">
            <a:off x="1298255" y="2130749"/>
            <a:ext cx="3292238" cy="381801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</p:pic>
      <p:pic>
        <p:nvPicPr>
          <p:cNvPr id="41" name="Lip balm_wildberry.psd"/>
          <p:cNvPicPr/>
          <p:nvPr/>
        </p:nvPicPr>
        <p:blipFill>
          <a:blip r:embed="rId6">
            <a:extLst/>
          </a:blip>
          <a:srcRect t="2570" b="14287"/>
          <a:stretch>
            <a:fillRect/>
          </a:stretch>
        </p:blipFill>
        <p:spPr>
          <a:xfrm>
            <a:off x="7424531" y="1838523"/>
            <a:ext cx="3811608" cy="417172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42" name="Shape 42"/>
          <p:cNvSpPr/>
          <p:nvPr/>
        </p:nvSpPr>
        <p:spPr>
          <a:xfrm>
            <a:off x="1930101" y="1386773"/>
            <a:ext cx="8763618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/>
            </a:pPr>
            <a:r>
              <a:rPr lang="ru-RU" sz="2600" b="1" dirty="0" smtClean="0"/>
              <a:t>Бальзамы для губ с натуральными ингредиентами</a:t>
            </a:r>
            <a:r>
              <a:rPr lang="en-US" sz="2600" b="1" dirty="0" smtClean="0"/>
              <a:t>!</a:t>
            </a:r>
            <a:endParaRPr lang="ru-RU" sz="2600" b="1" dirty="0" smtClean="0"/>
          </a:p>
        </p:txBody>
      </p:sp>
      <p:sp>
        <p:nvSpPr>
          <p:cNvPr id="43" name="Shape 43"/>
          <p:cNvSpPr/>
          <p:nvPr/>
        </p:nvSpPr>
        <p:spPr>
          <a:xfrm rot="480000">
            <a:off x="1271668" y="6112014"/>
            <a:ext cx="3385543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/>
            </a:pPr>
            <a:r>
              <a:rPr lang="ru-RU" sz="2100" dirty="0" smtClean="0"/>
              <a:t>С маслами семян малины</a:t>
            </a:r>
            <a:endParaRPr sz="2100" dirty="0"/>
          </a:p>
        </p:txBody>
      </p:sp>
      <p:sp>
        <p:nvSpPr>
          <p:cNvPr id="44" name="Shape 44"/>
          <p:cNvSpPr/>
          <p:nvPr/>
        </p:nvSpPr>
        <p:spPr>
          <a:xfrm rot="20220000">
            <a:off x="4516543" y="6112014"/>
            <a:ext cx="359072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/>
            </a:pPr>
            <a:r>
              <a:rPr lang="ru-RU" sz="2100" dirty="0" smtClean="0"/>
              <a:t>С маслами семян облепихи</a:t>
            </a:r>
            <a:endParaRPr sz="2100" dirty="0"/>
          </a:p>
        </p:txBody>
      </p:sp>
      <p:sp>
        <p:nvSpPr>
          <p:cNvPr id="45" name="Shape 45"/>
          <p:cNvSpPr/>
          <p:nvPr/>
        </p:nvSpPr>
        <p:spPr>
          <a:xfrm>
            <a:off x="7723318" y="6256493"/>
            <a:ext cx="321402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latin typeface="Sansation Light"/>
                <a:ea typeface="Sansation Light"/>
                <a:cs typeface="Sansation Light"/>
                <a:sym typeface="Sansation Light"/>
              </a:defRPr>
            </a:lvl1pPr>
          </a:lstStyle>
          <a:p>
            <a:pPr lvl="0">
              <a:defRPr sz="1800"/>
            </a:pPr>
            <a:r>
              <a:rPr lang="ru-RU" dirty="0"/>
              <a:t>С маслами семян </a:t>
            </a:r>
            <a:r>
              <a:rPr lang="ru-RU" dirty="0" smtClean="0"/>
              <a:t>диких ягод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535" y="7092854"/>
            <a:ext cx="96974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Sansation Light"/>
                <a:ea typeface="Sansation Light"/>
                <a:cs typeface="Sansation Light"/>
                <a:sym typeface="Sansation Light"/>
              </a:rPr>
              <a:t>европейское качество (происхождение – Дания)</a:t>
            </a:r>
            <a:endParaRPr lang="pl-PL" sz="1800" dirty="0">
              <a:latin typeface="Sansation Light"/>
              <a:ea typeface="Sansation Light"/>
              <a:cs typeface="Sansation Light"/>
              <a:sym typeface="Sansation Light"/>
            </a:endParaRPr>
          </a:p>
          <a:p>
            <a:pPr marL="285743" indent="-285743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Sansation Light"/>
                <a:ea typeface="Sansation Light"/>
                <a:cs typeface="Sansation Light"/>
                <a:sym typeface="Sansation Light"/>
              </a:rPr>
              <a:t>ручное производство продукта (от наполнения до упаковки)</a:t>
            </a:r>
          </a:p>
          <a:p>
            <a:pPr marL="285743" indent="-285743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Sansation Light"/>
                <a:ea typeface="Sansation Light"/>
                <a:cs typeface="Sansation Light"/>
                <a:sym typeface="Sansation Light"/>
              </a:rPr>
              <a:t>природные компоненты в составе</a:t>
            </a:r>
            <a:endParaRPr lang="ru-RU" sz="1800" dirty="0">
              <a:latin typeface="Sansation Light"/>
              <a:ea typeface="Sansation Light"/>
              <a:cs typeface="Sansation Light"/>
              <a:sym typeface="Sansation Light"/>
            </a:endParaRPr>
          </a:p>
          <a:p>
            <a:pPr marL="285743" indent="-285743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Sansation Light"/>
                <a:ea typeface="Sansation Light"/>
                <a:cs typeface="Sansation Light"/>
                <a:sym typeface="Sansation Light"/>
              </a:rPr>
              <a:t>яркая привлекательная </a:t>
            </a:r>
            <a:r>
              <a:rPr lang="ru-RU" sz="1800" dirty="0" smtClean="0">
                <a:latin typeface="Sansation Light"/>
                <a:ea typeface="Sansation Light"/>
                <a:cs typeface="Sansation Light"/>
                <a:sym typeface="Sansation Light"/>
              </a:rPr>
              <a:t>упаковка</a:t>
            </a:r>
          </a:p>
          <a:p>
            <a:pPr marL="285743" indent="-285743" algn="l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Sansation Light"/>
                <a:ea typeface="Sansation Light"/>
                <a:cs typeface="Sansation Light"/>
                <a:sym typeface="Sansation Light"/>
              </a:rPr>
              <a:t>конкурентный объем</a:t>
            </a:r>
            <a:endParaRPr lang="ru-RU" sz="1800" dirty="0" smtClean="0">
              <a:latin typeface="Sansation Light"/>
              <a:ea typeface="Sansation Light"/>
              <a:cs typeface="Sansation Light"/>
              <a:sym typeface="Sansation Light"/>
            </a:endParaRPr>
          </a:p>
        </p:txBody>
      </p:sp>
      <p:pic>
        <p:nvPicPr>
          <p:cNvPr id="1026" name="Picture 2" descr="Картинки по запросу NEW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168" y="558673"/>
            <a:ext cx="2655926" cy="12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81105610"/>
              </p:ext>
            </p:extLst>
          </p:nvPr>
        </p:nvGraphicFramePr>
        <p:xfrm>
          <a:off x="9625263" y="9152201"/>
          <a:ext cx="3379537" cy="42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8" imgW="5715000" imgH="701040" progId="CorelDraw.Graphic.13">
                  <p:embed/>
                </p:oleObj>
              </mc:Choice>
              <mc:Fallback>
                <p:oleObj r:id="rId8" imgW="5715000" imgH="701040" progId="CorelDraw.Graphic.13">
                  <p:embed/>
                  <p:pic>
                    <p:nvPicPr>
                      <p:cNvPr id="7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5263" y="9152201"/>
                        <a:ext cx="3379537" cy="420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ME_logo_val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98086" y="185787"/>
            <a:ext cx="3168008" cy="26181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4149666"/>
              </p:ext>
            </p:extLst>
          </p:nvPr>
        </p:nvGraphicFramePr>
        <p:xfrm>
          <a:off x="9625263" y="9152201"/>
          <a:ext cx="3379537" cy="42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4" imgW="5715000" imgH="701040" progId="CorelDraw.Graphic.13">
                  <p:embed/>
                </p:oleObj>
              </mc:Choice>
              <mc:Fallback>
                <p:oleObj r:id="rId4" imgW="5715000" imgH="701040" progId="CorelDraw.Graphic.13">
                  <p:embed/>
                  <p:pic>
                    <p:nvPicPr>
                      <p:cNvPr id="5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5263" y="9152201"/>
                        <a:ext cx="3379537" cy="420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5165" y="882720"/>
            <a:ext cx="13019965" cy="3241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indent="352425" algn="l" rtl="0" latinLnBrk="1" hangingPunct="0">
              <a:spcBef>
                <a:spcPts val="2400"/>
              </a:spcBef>
            </a:pPr>
            <a:r>
              <a:rPr lang="ru-RU" sz="2400" dirty="0">
                <a:latin typeface="Sansation Light"/>
                <a:ea typeface="Sansation Light"/>
                <a:cs typeface="Sansation Light"/>
              </a:rPr>
              <a:t>Созданные благодаря вдохновению природы Скандинавии бальзамы для губ </a:t>
            </a:r>
            <a:r>
              <a:rPr lang="en-US" sz="2400" dirty="0">
                <a:latin typeface="Sansation Light"/>
                <a:ea typeface="Sansation Light"/>
                <a:cs typeface="Sansation Light"/>
              </a:rPr>
              <a:t>BE</a:t>
            </a:r>
            <a:r>
              <a:rPr lang="ru-RU" sz="2400" dirty="0">
                <a:latin typeface="Sansation Light"/>
                <a:ea typeface="Sansation Light"/>
                <a:cs typeface="Sansation Light"/>
              </a:rPr>
              <a:t>AUTY MADE EASY состоят из натуральных компонентов, богаты витаминами и эфирными </a:t>
            </a:r>
            <a:r>
              <a:rPr lang="ru-RU" sz="2400" dirty="0" smtClean="0">
                <a:latin typeface="Sansation Light"/>
                <a:ea typeface="Sansation Light"/>
                <a:cs typeface="Sansation Light"/>
              </a:rPr>
              <a:t>маслами. Не </a:t>
            </a:r>
            <a:r>
              <a:rPr lang="ru-RU" sz="2400" dirty="0">
                <a:latin typeface="Sansation Light"/>
                <a:ea typeface="Sansation Light"/>
                <a:cs typeface="Sansation Light"/>
              </a:rPr>
              <a:t>содержат </a:t>
            </a:r>
            <a:r>
              <a:rPr lang="ru-RU" sz="2400" dirty="0" err="1">
                <a:latin typeface="Sansation Light"/>
                <a:ea typeface="Sansation Light"/>
                <a:cs typeface="Sansation Light"/>
              </a:rPr>
              <a:t>парабенов</a:t>
            </a:r>
            <a:r>
              <a:rPr lang="ru-RU" sz="2400" dirty="0">
                <a:latin typeface="Sansation Light"/>
                <a:ea typeface="Sansation Light"/>
                <a:cs typeface="Sansation Light"/>
              </a:rPr>
              <a:t> и вредных минералов</a:t>
            </a:r>
          </a:p>
          <a:p>
            <a:pPr indent="352425" algn="l" rtl="0" latinLnBrk="1" hangingPunct="0">
              <a:spcBef>
                <a:spcPts val="2400"/>
              </a:spcBef>
            </a:pPr>
            <a:r>
              <a:rPr lang="ru-RU" sz="2400" dirty="0">
                <a:latin typeface="Sansation Light"/>
                <a:ea typeface="Sansation Light"/>
                <a:cs typeface="Sansation Light"/>
              </a:rPr>
              <a:t>Бальзамы защищают от потрескиваний и обветривания кожу губ, а богатый </a:t>
            </a:r>
            <a:r>
              <a:rPr lang="ru-RU" sz="2400" dirty="0" smtClean="0">
                <a:latin typeface="Sansation Light"/>
                <a:ea typeface="Sansation Light"/>
                <a:cs typeface="Sansation Light"/>
              </a:rPr>
              <a:t>природный </a:t>
            </a:r>
            <a:r>
              <a:rPr lang="ru-RU" sz="2400" dirty="0">
                <a:latin typeface="Sansation Light"/>
                <a:ea typeface="Sansation Light"/>
                <a:cs typeface="Sansation Light"/>
              </a:rPr>
              <a:t>состав питает и увлажняет Ваши губы. </a:t>
            </a:r>
          </a:p>
          <a:p>
            <a:pPr indent="352425" algn="l" rtl="0" latinLnBrk="1" hangingPunct="0">
              <a:spcBef>
                <a:spcPts val="2400"/>
              </a:spcBef>
            </a:pPr>
            <a:r>
              <a:rPr lang="ru-RU" sz="2400" dirty="0">
                <a:latin typeface="Sansation Light"/>
                <a:ea typeface="Sansation Light"/>
                <a:cs typeface="Sansation Light"/>
              </a:rPr>
              <a:t>Попробуйте бальзамы для губ от </a:t>
            </a:r>
            <a:r>
              <a:rPr lang="ru-RU" sz="2400" b="1" dirty="0">
                <a:latin typeface="Sansation Light"/>
                <a:ea typeface="Sansation Light"/>
                <a:cs typeface="Sansation Light"/>
              </a:rPr>
              <a:t>BEAUTY MADE EASY</a:t>
            </a:r>
            <a:r>
              <a:rPr lang="ru-RU" sz="2400" dirty="0">
                <a:latin typeface="Sansation Light"/>
                <a:ea typeface="Sansation Light"/>
                <a:cs typeface="Sansation Light"/>
              </a:rPr>
              <a:t> !</a:t>
            </a:r>
          </a:p>
        </p:txBody>
      </p:sp>
      <p:pic>
        <p:nvPicPr>
          <p:cNvPr id="8" name="pasted-image-filtere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21403862">
            <a:off x="1593183" y="4071844"/>
            <a:ext cx="3292238" cy="381801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</p:pic>
      <p:pic>
        <p:nvPicPr>
          <p:cNvPr id="9" name="Lip balm_wildberry.psd"/>
          <p:cNvPicPr/>
          <p:nvPr/>
        </p:nvPicPr>
        <p:blipFill>
          <a:blip r:embed="rId7">
            <a:extLst/>
          </a:blip>
          <a:srcRect t="2570" b="14287"/>
          <a:stretch>
            <a:fillRect/>
          </a:stretch>
        </p:blipFill>
        <p:spPr>
          <a:xfrm>
            <a:off x="7037495" y="4467032"/>
            <a:ext cx="3811608" cy="417172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</p:pic>
      <p:pic>
        <p:nvPicPr>
          <p:cNvPr id="7" name="Lip balm_sea_külg.psd"/>
          <p:cNvPicPr/>
          <p:nvPr/>
        </p:nvPicPr>
        <p:blipFill>
          <a:blip r:embed="rId8">
            <a:extLst/>
          </a:blip>
          <a:srcRect l="160" t="5430" b="18076"/>
          <a:stretch>
            <a:fillRect/>
          </a:stretch>
        </p:blipFill>
        <p:spPr>
          <a:xfrm rot="275828">
            <a:off x="3736550" y="4640797"/>
            <a:ext cx="4357720" cy="434375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27794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ME_logo_val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98086" y="185787"/>
            <a:ext cx="3168008" cy="261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48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541" y="419882"/>
            <a:ext cx="5244559" cy="3700955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41693" y="392626"/>
            <a:ext cx="4852530" cy="3755465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47912" y="5713924"/>
            <a:ext cx="5136754" cy="3961644"/>
          </a:xfrm>
          <a:prstGeom prst="rect">
            <a:avLst/>
          </a:prstGeom>
        </p:spPr>
      </p:pic>
      <p:sp>
        <p:nvSpPr>
          <p:cNvPr id="52" name="Shape 52"/>
          <p:cNvSpPr/>
          <p:nvPr/>
        </p:nvSpPr>
        <p:spPr>
          <a:xfrm>
            <a:off x="171451" y="4039856"/>
            <a:ext cx="6025164" cy="1667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lnSpc>
                <a:spcPct val="120000"/>
              </a:lnSpc>
              <a:spcBef>
                <a:spcPts val="900"/>
              </a:spcBef>
              <a:defRPr sz="1800"/>
            </a:pPr>
            <a:r>
              <a:rPr lang="ru-RU" sz="1100" b="1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Малина</a:t>
            </a:r>
            <a:r>
              <a:rPr lang="ru-RU" sz="11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 богата витаминами С,</a:t>
            </a: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 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Е, РР, А, </a:t>
            </a: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В2, каротин. </a:t>
            </a:r>
          </a:p>
          <a:p>
            <a:pPr lvl="0" algn="l" defTabSz="457200">
              <a:lnSpc>
                <a:spcPct val="120000"/>
              </a:lnSpc>
              <a:spcBef>
                <a:spcPts val="900"/>
              </a:spcBef>
              <a:defRPr sz="1800"/>
            </a:pP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Листья 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малины полезны сахарами, органическими кислотами, минералами и микроэлементами. </a:t>
            </a:r>
          </a:p>
          <a:p>
            <a:pPr lvl="0" algn="l" defTabSz="457200">
              <a:lnSpc>
                <a:spcPct val="120000"/>
              </a:lnSpc>
              <a:spcBef>
                <a:spcPts val="900"/>
              </a:spcBef>
              <a:defRPr sz="1800"/>
            </a:pP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В семенах - до 22% жирного масла.</a:t>
            </a:r>
          </a:p>
          <a:p>
            <a:pPr lvl="0" algn="l" defTabSz="457200">
              <a:lnSpc>
                <a:spcPct val="120000"/>
              </a:lnSpc>
              <a:spcBef>
                <a:spcPts val="900"/>
              </a:spcBef>
              <a:defRPr sz="1800"/>
            </a:pPr>
            <a:r>
              <a:rPr lang="ru-RU" sz="1100" dirty="0">
                <a:latin typeface="Sansation Regular"/>
                <a:ea typeface="Sansation Regular"/>
                <a:cs typeface="Sansation Regular"/>
                <a:sym typeface="Sansation Regular"/>
              </a:rPr>
              <a:t>Вышеперечисленные ингредиенты делают бальзам для губ незаменимым средством, губы всегда увлажненные и красивые!</a:t>
            </a:r>
            <a:endParaRPr sz="1100" dirty="0">
              <a:latin typeface="Sansation Regular"/>
              <a:ea typeface="Sansation Regular"/>
              <a:cs typeface="Sansation Regular"/>
              <a:sym typeface="Sansation Regular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6441582" y="4047472"/>
            <a:ext cx="6444044" cy="3028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900"/>
              </a:spcBef>
              <a:defRPr sz="1800"/>
            </a:pPr>
            <a:r>
              <a:rPr lang="ru-RU" sz="1100" b="1" dirty="0">
                <a:latin typeface="Sansation Regular"/>
                <a:ea typeface="Sansation Regular"/>
                <a:cs typeface="Sansation Regular"/>
              </a:rPr>
              <a:t>Клюква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 содержит в ягодах витамины В9, С и Е, а также калий, пальмитиновую и олеиновую кислоты.. Масло клюквы богато </a:t>
            </a:r>
            <a:r>
              <a:rPr lang="ru-RU" sz="1100" dirty="0" err="1">
                <a:latin typeface="Sansation Regular"/>
                <a:ea typeface="Sansation Regular"/>
                <a:cs typeface="Sansation Regular"/>
              </a:rPr>
              <a:t>каротиноидами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, защищающими клетки кожи от свободных радикалов; масло рассеивает солнечные лучи, предохраняя кожу от вредного воздействия УФ-излучения</a:t>
            </a: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.</a:t>
            </a:r>
          </a:p>
          <a:p>
            <a:pPr algn="l" defTabSz="457200">
              <a:lnSpc>
                <a:spcPct val="120000"/>
              </a:lnSpc>
              <a:spcBef>
                <a:spcPts val="900"/>
              </a:spcBef>
              <a:defRPr sz="1800"/>
            </a:pPr>
            <a:r>
              <a:rPr lang="ru-RU" sz="1100" b="1" dirty="0">
                <a:latin typeface="Sansation Regular"/>
                <a:ea typeface="Sansation Regular"/>
                <a:cs typeface="Sansation Regular"/>
              </a:rPr>
              <a:t>Земляника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 содержит комплекс биологически активных компонентов, которые стимулируют обменные процессы в организме, повышают сопротивляемость неблагоприятным воздействиям среды</a:t>
            </a: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.</a:t>
            </a:r>
          </a:p>
          <a:p>
            <a:pPr algn="just" defTabSz="457200">
              <a:defRPr sz="1800"/>
            </a:pP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Благодаря высокому содержанию антиоксидантов и других биологически активных </a:t>
            </a: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веществ</a:t>
            </a:r>
            <a:r>
              <a:rPr lang="ru-RU" sz="1800" dirty="0"/>
              <a:t> 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(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витамины С, А, группы 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В, кальций, магний, железо</a:t>
            </a: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) масла </a:t>
            </a:r>
            <a:r>
              <a:rPr lang="ru-RU" sz="1100" b="1" dirty="0" smtClean="0">
                <a:latin typeface="Sansation Regular"/>
                <a:ea typeface="Sansation Regular"/>
                <a:cs typeface="Sansation Regular"/>
              </a:rPr>
              <a:t>черники</a:t>
            </a: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 тонизируют кожу и защищают от 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негативного воздействия окружающей среды</a:t>
            </a:r>
          </a:p>
          <a:p>
            <a:pPr algn="just" defTabSz="457200">
              <a:spcBef>
                <a:spcPts val="900"/>
              </a:spcBef>
              <a:defRPr sz="1800"/>
            </a:pPr>
            <a:r>
              <a:rPr lang="ru-RU" sz="1100" dirty="0" smtClean="0">
                <a:latin typeface="Sansation Regular"/>
                <a:ea typeface="Sansation Regular"/>
                <a:cs typeface="Sansation Regular"/>
              </a:rPr>
              <a:t>Масла </a:t>
            </a:r>
            <a:r>
              <a:rPr lang="ru-RU" sz="1100" b="1" dirty="0" smtClean="0">
                <a:latin typeface="Sansation Regular"/>
                <a:ea typeface="Sansation Regular"/>
                <a:cs typeface="Sansation Regular"/>
              </a:rPr>
              <a:t>диких ягод </a:t>
            </a:r>
            <a:r>
              <a:rPr lang="ru-RU" sz="1100" dirty="0">
                <a:latin typeface="Sansation Regular"/>
                <a:ea typeface="Sansation Regular"/>
                <a:cs typeface="Sansation Regular"/>
              </a:rPr>
              <a:t>клюквы избавляет от трещин на губах при обветривании, ускоряет обновление клеток и быстро заживляет царапины, смягчает кожу при солнечных ожогах.</a:t>
            </a:r>
          </a:p>
          <a:p>
            <a:pPr algn="l" defTabSz="457200">
              <a:lnSpc>
                <a:spcPct val="120000"/>
              </a:lnSpc>
              <a:spcBef>
                <a:spcPts val="900"/>
              </a:spcBef>
              <a:defRPr sz="1800"/>
            </a:pPr>
            <a:endParaRPr sz="1100" dirty="0">
              <a:latin typeface="Sansation Regular"/>
              <a:ea typeface="Sansation Regular"/>
              <a:cs typeface="Sansation Regular"/>
              <a:sym typeface="Sansation Regular"/>
            </a:endParaRPr>
          </a:p>
        </p:txBody>
      </p:sp>
      <p:graphicFrame>
        <p:nvGraphicFramePr>
          <p:cNvPr id="10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4149666"/>
              </p:ext>
            </p:extLst>
          </p:nvPr>
        </p:nvGraphicFramePr>
        <p:xfrm>
          <a:off x="9625263" y="9152201"/>
          <a:ext cx="3379537" cy="42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7" imgW="5715000" imgH="701040" progId="CorelDraw.Graphic.13">
                  <p:embed/>
                </p:oleObj>
              </mc:Choice>
              <mc:Fallback>
                <p:oleObj r:id="rId7" imgW="5715000" imgH="701040" progId="CorelDraw.Graphic.13">
                  <p:embed/>
                  <p:pic>
                    <p:nvPicPr>
                      <p:cNvPr id="13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5263" y="9152201"/>
                        <a:ext cx="3379537" cy="420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 flipH="1">
            <a:off x="6545935" y="7127033"/>
            <a:ext cx="6444045" cy="165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457200" rtl="0" eaLnBrk="0" fontAlgn="base" latinLnBrk="0" hangingPunct="0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pPr>
            <a:r>
              <a:rPr lang="ru-RU" altLang="ru-RU" sz="1100" dirty="0">
                <a:latin typeface="Sansation Regular"/>
                <a:ea typeface="Sansation Regular"/>
                <a:cs typeface="Sansation Regular"/>
              </a:rPr>
              <a:t>Масло </a:t>
            </a:r>
            <a:r>
              <a:rPr lang="ru-RU" altLang="ru-RU" sz="1100" b="1" dirty="0" smtClean="0">
                <a:latin typeface="Sansation Regular"/>
                <a:ea typeface="Sansation Regular"/>
                <a:cs typeface="Sansation Regular"/>
              </a:rPr>
              <a:t>облепихи</a:t>
            </a:r>
            <a:r>
              <a:rPr lang="ru-RU" altLang="ru-RU" sz="1100" dirty="0" smtClean="0">
                <a:latin typeface="Sansation Regular"/>
                <a:ea typeface="Sansation Regular"/>
                <a:cs typeface="Sansation Regular"/>
              </a:rPr>
              <a:t> богато питательными ингредиентами –</a:t>
            </a:r>
            <a:r>
              <a:rPr lang="ru-RU" altLang="ru-RU" sz="1100" dirty="0" err="1" smtClean="0">
                <a:latin typeface="Sansation Regular"/>
                <a:ea typeface="Sansation Regular"/>
                <a:cs typeface="Sansation Regular"/>
              </a:rPr>
              <a:t>линолевая</a:t>
            </a:r>
            <a:r>
              <a:rPr lang="ru-RU" altLang="ru-RU" sz="1100" dirty="0" smtClean="0">
                <a:latin typeface="Sansation Regular"/>
                <a:ea typeface="Sansation Regular"/>
                <a:cs typeface="Sansation Regular"/>
              </a:rPr>
              <a:t> кислота </a:t>
            </a:r>
            <a:r>
              <a:rPr lang="ru-RU" altLang="ru-RU" sz="1100" dirty="0">
                <a:latin typeface="Sansation Regular"/>
                <a:ea typeface="Sansation Regular"/>
                <a:cs typeface="Sansation Regular"/>
              </a:rPr>
              <a:t>и 3 </a:t>
            </a:r>
            <a:r>
              <a:rPr lang="ru-RU" altLang="ru-RU" sz="1100" dirty="0" smtClean="0">
                <a:latin typeface="Sansation Regular"/>
                <a:ea typeface="Sansation Regular"/>
                <a:cs typeface="Sansation Regular"/>
              </a:rPr>
              <a:t>альфа-линоленовая кислота </a:t>
            </a:r>
            <a:r>
              <a:rPr lang="ru-RU" altLang="ru-RU" sz="1100" dirty="0">
                <a:latin typeface="Sansation Regular"/>
                <a:ea typeface="Sansation Regular"/>
                <a:cs typeface="Sansation Regular"/>
              </a:rPr>
              <a:t>(омега-6), а также совершенно </a:t>
            </a:r>
            <a:r>
              <a:rPr lang="ru-RU" altLang="ru-RU" sz="1100" dirty="0" smtClean="0">
                <a:latin typeface="Sansation Regular"/>
                <a:ea typeface="Sansation Regular"/>
                <a:cs typeface="Sansation Regular"/>
              </a:rPr>
              <a:t>уникальная кислота – </a:t>
            </a:r>
            <a:r>
              <a:rPr lang="ru-RU" altLang="ru-RU" sz="1100" dirty="0">
                <a:latin typeface="Sansation Regular"/>
                <a:ea typeface="Sansation Regular"/>
                <a:cs typeface="Sansation Regular"/>
              </a:rPr>
              <a:t>омега-7.</a:t>
            </a:r>
          </a:p>
          <a:p>
            <a:pPr marL="0" marR="0" lvl="0" indent="0" defTabSz="457200" rtl="0" eaLnBrk="0" fontAlgn="base" latinLnBrk="0" hangingPunct="0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pPr>
            <a:r>
              <a:rPr lang="ru-RU" altLang="ru-RU" sz="1100" dirty="0" smtClean="0">
                <a:latin typeface="Sansation Regular"/>
                <a:ea typeface="Sansation Regular"/>
                <a:cs typeface="Sansation Regular"/>
              </a:rPr>
              <a:t>Облепиховое </a:t>
            </a:r>
            <a:r>
              <a:rPr lang="ru-RU" altLang="ru-RU" sz="1100" dirty="0">
                <a:latin typeface="Sansation Regular"/>
                <a:ea typeface="Sansation Regular"/>
                <a:cs typeface="Sansation Regular"/>
              </a:rPr>
              <a:t>масло также содержит высокие концентрации витамина Е, </a:t>
            </a:r>
            <a:r>
              <a:rPr lang="ru-RU" altLang="ru-RU" sz="1100" dirty="0" err="1">
                <a:latin typeface="Sansation Regular"/>
                <a:ea typeface="Sansation Regular"/>
                <a:cs typeface="Sansation Regular"/>
              </a:rPr>
              <a:t>каротиноидов</a:t>
            </a:r>
            <a:r>
              <a:rPr lang="ru-RU" altLang="ru-RU" sz="1100" dirty="0">
                <a:latin typeface="Sansation Regular"/>
                <a:ea typeface="Sansation Regular"/>
                <a:cs typeface="Sansation Regular"/>
              </a:rPr>
              <a:t>, </a:t>
            </a:r>
            <a:r>
              <a:rPr lang="ru-RU" altLang="ru-RU" sz="1100" dirty="0" smtClean="0">
                <a:latin typeface="Sansation Regular"/>
                <a:ea typeface="Sansation Regular"/>
                <a:cs typeface="Sansation Regular"/>
              </a:rPr>
              <a:t>и </a:t>
            </a:r>
            <a:r>
              <a:rPr lang="ru-RU" altLang="ru-RU" sz="1100" dirty="0">
                <a:latin typeface="Sansation Regular"/>
                <a:ea typeface="Sansation Regular"/>
                <a:cs typeface="Sansation Regular"/>
              </a:rPr>
              <a:t>фосфолипидов. </a:t>
            </a:r>
            <a:endParaRPr lang="ru-RU" altLang="ru-RU" sz="1100" dirty="0" smtClean="0">
              <a:latin typeface="Sansation Regular"/>
              <a:ea typeface="Sansation Regular"/>
              <a:cs typeface="Sansation Regular"/>
            </a:endParaRPr>
          </a:p>
          <a:p>
            <a:pPr marL="0" marR="0" lvl="0" indent="0" defTabSz="457200" rtl="0" eaLnBrk="0" fontAlgn="base" latinLnBrk="0" hangingPunct="0">
              <a:lnSpc>
                <a:spcPct val="12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pPr>
            <a:r>
              <a:rPr lang="ru-RU" altLang="ru-RU" sz="1100" dirty="0" smtClean="0">
                <a:latin typeface="Sansation Regular"/>
                <a:ea typeface="Sansation Regular"/>
                <a:cs typeface="Sansation Regular"/>
              </a:rPr>
              <a:t>Компоненты </a:t>
            </a:r>
            <a:r>
              <a:rPr lang="ru-RU" altLang="ru-RU" sz="1100" dirty="0">
                <a:latin typeface="Sansation Regular"/>
                <a:ea typeface="Sansation Regular"/>
                <a:cs typeface="Sansation Regular"/>
              </a:rPr>
              <a:t>масла помогают восстановить защитный барьер кожи, увлажняют, смягчают и питают эпидермис, способствуют его регенерации, а также уменьшают воспаление вне зависимости от его природы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ME_logo_val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98086" y="185787"/>
            <a:ext cx="3168008" cy="26181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6764421" y="3030016"/>
            <a:ext cx="6240379" cy="191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/>
          <a:lstStyle/>
          <a:p>
            <a:pPr lvl="0" defTabSz="457200">
              <a:defRPr sz="1800"/>
            </a:pPr>
            <a:r>
              <a:rPr lang="ru-RU" sz="2400" dirty="0" err="1" smtClean="0">
                <a:latin typeface="Sansation Bold"/>
                <a:ea typeface="Sansation Bold"/>
                <a:cs typeface="Sansation Bold"/>
                <a:sym typeface="Sansation Bold"/>
              </a:rPr>
              <a:t>Шоубокс</a:t>
            </a:r>
            <a:r>
              <a:rPr lang="ru-RU" sz="2400" dirty="0" smtClean="0">
                <a:latin typeface="Sansation Bold"/>
                <a:ea typeface="Sansation Bold"/>
                <a:cs typeface="Sansation Bold"/>
                <a:sym typeface="Sansation Bold"/>
              </a:rPr>
              <a:t> для выкладки бальзамов для губ </a:t>
            </a:r>
            <a:r>
              <a:rPr lang="en-US" sz="2400" dirty="0" smtClean="0">
                <a:latin typeface="Sansation Bold"/>
                <a:ea typeface="Sansation Bold"/>
                <a:cs typeface="Sansation Bold"/>
                <a:sym typeface="Sansation Bold"/>
              </a:rPr>
              <a:t>BME</a:t>
            </a:r>
            <a:endParaRPr sz="2400" dirty="0">
              <a:latin typeface="Sansation Bold"/>
              <a:ea typeface="Sansation Bold"/>
              <a:cs typeface="Sansation Bold"/>
              <a:sym typeface="Sansation Bold"/>
            </a:endParaRPr>
          </a:p>
          <a:p>
            <a:pPr lvl="0" defTabSz="457200">
              <a:defRPr sz="1800"/>
            </a:pPr>
            <a:r>
              <a:rPr lang="ru-RU"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Содержание</a:t>
            </a:r>
            <a:r>
              <a:rPr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: 20</a:t>
            </a:r>
            <a:r>
              <a:rPr lang="en-US"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 </a:t>
            </a:r>
            <a:r>
              <a:rPr lang="ru-RU" sz="2400" dirty="0" err="1" smtClean="0">
                <a:latin typeface="Sansation Regular"/>
                <a:ea typeface="Sansation Regular"/>
                <a:cs typeface="Sansation Regular"/>
                <a:sym typeface="Sansation Regular"/>
              </a:rPr>
              <a:t>шт</a:t>
            </a:r>
            <a:endParaRPr sz="2400" dirty="0">
              <a:latin typeface="Sansation Regular"/>
              <a:ea typeface="Sansation Regular"/>
              <a:cs typeface="Sansation Regular"/>
              <a:sym typeface="Sansation Regular"/>
            </a:endParaRPr>
          </a:p>
          <a:p>
            <a:pPr lvl="0" defTabSz="457200">
              <a:defRPr sz="1800"/>
            </a:pPr>
            <a:r>
              <a:rPr lang="ru-RU"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Размер</a:t>
            </a:r>
            <a:r>
              <a:rPr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: </a:t>
            </a:r>
            <a:r>
              <a:rPr lang="ru-RU"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длина</a:t>
            </a:r>
            <a:r>
              <a:rPr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: </a:t>
            </a:r>
            <a:r>
              <a:rPr sz="2400" dirty="0">
                <a:latin typeface="Sansation Regular"/>
                <a:ea typeface="Sansation Regular"/>
                <a:cs typeface="Sansation Regular"/>
                <a:sym typeface="Sansation Regular"/>
              </a:rPr>
              <a:t>25 cm, </a:t>
            </a:r>
            <a:r>
              <a:rPr lang="ru-RU"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ширина</a:t>
            </a:r>
            <a:r>
              <a:rPr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;  </a:t>
            </a:r>
            <a:r>
              <a:rPr sz="2400" dirty="0">
                <a:latin typeface="Sansation Regular"/>
                <a:ea typeface="Sansation Regular"/>
                <a:cs typeface="Sansation Regular"/>
                <a:sym typeface="Sansation Regular"/>
              </a:rPr>
              <a:t>17 cm, </a:t>
            </a:r>
            <a:r>
              <a:rPr lang="ru-RU"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высота</a:t>
            </a:r>
            <a:r>
              <a:rPr sz="2400" dirty="0" smtClean="0">
                <a:latin typeface="Sansation Regular"/>
                <a:ea typeface="Sansation Regular"/>
                <a:cs typeface="Sansation Regular"/>
                <a:sym typeface="Sansation Regular"/>
              </a:rPr>
              <a:t>: </a:t>
            </a:r>
            <a:r>
              <a:rPr sz="2400" dirty="0">
                <a:latin typeface="Sansation Regular"/>
                <a:ea typeface="Sansation Regular"/>
                <a:cs typeface="Sansation Regular"/>
                <a:sym typeface="Sansation Regular"/>
              </a:rPr>
              <a:t>15,5 cm</a:t>
            </a:r>
          </a:p>
          <a:p>
            <a:pPr lvl="0" defTabSz="457200">
              <a:defRPr sz="1800"/>
            </a:pPr>
            <a:endParaRPr sz="1400" dirty="0">
              <a:latin typeface="Sansation Regular"/>
              <a:ea typeface="Sansation Regular"/>
              <a:cs typeface="Sansation Regular"/>
              <a:sym typeface="Sansation Regular"/>
            </a:endParaRPr>
          </a:p>
        </p:txBody>
      </p:sp>
      <p:graphicFrame>
        <p:nvGraphicFramePr>
          <p:cNvPr id="6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4149666"/>
              </p:ext>
            </p:extLst>
          </p:nvPr>
        </p:nvGraphicFramePr>
        <p:xfrm>
          <a:off x="9625263" y="9152201"/>
          <a:ext cx="3379537" cy="42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4" imgW="5715000" imgH="701040" progId="CorelDraw.Graphic.13">
                  <p:embed/>
                </p:oleObj>
              </mc:Choice>
              <mc:Fallback>
                <p:oleObj r:id="rId4" imgW="5715000" imgH="701040" progId="CorelDraw.Graphic.13">
                  <p:embed/>
                  <p:pic>
                    <p:nvPicPr>
                      <p:cNvPr id="13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5263" y="9152201"/>
                        <a:ext cx="3379537" cy="420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Рисунок 1" descr="Описание: cid:640639A8-3723-4A39-846F-EACFF26EB4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1589649"/>
            <a:ext cx="6651880" cy="582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ME_logo_val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98086" y="185787"/>
            <a:ext cx="3168008" cy="2618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" name="Group 69"/>
          <p:cNvGrpSpPr/>
          <p:nvPr/>
        </p:nvGrpSpPr>
        <p:grpSpPr>
          <a:xfrm rot="180000">
            <a:off x="356482" y="1909999"/>
            <a:ext cx="6162300" cy="6186410"/>
            <a:chOff x="-215900" y="-139699"/>
            <a:chExt cx="7321183" cy="6889450"/>
          </a:xfrm>
        </p:grpSpPr>
        <p:pic>
          <p:nvPicPr>
            <p:cNvPr id="68" name="Fotolia_83550550_M.png"/>
            <p:cNvPicPr/>
            <p:nvPr/>
          </p:nvPicPr>
          <p:blipFill>
            <a:blip r:embed="rId4">
              <a:extLst/>
            </a:blip>
            <a:srcRect t="4055" b="4055"/>
            <a:stretch>
              <a:fillRect/>
            </a:stretch>
          </p:blipFill>
          <p:spPr>
            <a:xfrm>
              <a:off x="0" y="0"/>
              <a:ext cx="6889384" cy="63306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7" name="Picture 66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7321184" cy="6889451"/>
            </a:xfrm>
            <a:prstGeom prst="rect">
              <a:avLst/>
            </a:prstGeom>
            <a:effectLst/>
          </p:spPr>
        </p:pic>
      </p:grpSp>
      <p:graphicFrame>
        <p:nvGraphicFramePr>
          <p:cNvPr id="9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4149666"/>
              </p:ext>
            </p:extLst>
          </p:nvPr>
        </p:nvGraphicFramePr>
        <p:xfrm>
          <a:off x="9625263" y="9152201"/>
          <a:ext cx="3379537" cy="42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6" imgW="5715000" imgH="701040" progId="CorelDraw.Graphic.13">
                  <p:embed/>
                </p:oleObj>
              </mc:Choice>
              <mc:Fallback>
                <p:oleObj r:id="rId6" imgW="5715000" imgH="701040" progId="CorelDraw.Graphic.13">
                  <p:embed/>
                  <p:pic>
                    <p:nvPicPr>
                      <p:cNvPr id="13" name="Объект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5263" y="9152201"/>
                        <a:ext cx="3379537" cy="420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9794" y="3472877"/>
            <a:ext cx="688500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chemeClr val="bg1"/>
                </a:solidFill>
              </a:rPr>
              <a:t>Спасибо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chemeClr val="bg1"/>
                </a:solidFill>
              </a:rPr>
              <a:t>за внимание!</a:t>
            </a:r>
            <a:endParaRPr kumimoji="0" lang="ru-RU" sz="7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326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Helvetica Light</vt:lpstr>
      <vt:lpstr>Helvetica Neue</vt:lpstr>
      <vt:lpstr>Sansation Bold</vt:lpstr>
      <vt:lpstr>Sansation Light</vt:lpstr>
      <vt:lpstr>Sansation Regular</vt:lpstr>
      <vt:lpstr>Sweetly Broken</vt:lpstr>
      <vt:lpstr>Wingdings</vt:lpstr>
      <vt:lpstr>White</vt:lpstr>
      <vt:lpstr>CorelDraw.Graphic.13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Пилипенко Алеся</dc:creator>
  <cp:lastModifiedBy>Пилипенко Алеся</cp:lastModifiedBy>
  <cp:revision>22</cp:revision>
  <cp:lastPrinted>2017-12-05T13:43:19Z</cp:lastPrinted>
  <dcterms:created xsi:type="dcterms:W3CDTF">2017-01-30T09:22:21Z</dcterms:created>
  <dcterms:modified xsi:type="dcterms:W3CDTF">2017-12-06T07:23:00Z</dcterms:modified>
</cp:coreProperties>
</file>